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62"/>
  </p:notesMasterIdLst>
  <p:handoutMasterIdLst>
    <p:handoutMasterId r:id="rId63"/>
  </p:handoutMasterIdLst>
  <p:sldIdLst>
    <p:sldId id="1334" r:id="rId2"/>
    <p:sldId id="3413" r:id="rId3"/>
    <p:sldId id="3400" r:id="rId4"/>
    <p:sldId id="3445" r:id="rId5"/>
    <p:sldId id="3459" r:id="rId6"/>
    <p:sldId id="3446" r:id="rId7"/>
    <p:sldId id="3411" r:id="rId8"/>
    <p:sldId id="3419" r:id="rId9"/>
    <p:sldId id="3422" r:id="rId10"/>
    <p:sldId id="3465" r:id="rId11"/>
    <p:sldId id="3456" r:id="rId12"/>
    <p:sldId id="3457" r:id="rId13"/>
    <p:sldId id="677" r:id="rId14"/>
    <p:sldId id="3423" r:id="rId15"/>
    <p:sldId id="3432" r:id="rId16"/>
    <p:sldId id="3433" r:id="rId17"/>
    <p:sldId id="3466" r:id="rId18"/>
    <p:sldId id="675" r:id="rId19"/>
    <p:sldId id="3467" r:id="rId20"/>
    <p:sldId id="3425" r:id="rId21"/>
    <p:sldId id="3464" r:id="rId22"/>
    <p:sldId id="3415" r:id="rId23"/>
    <p:sldId id="3427" r:id="rId24"/>
    <p:sldId id="3440" r:id="rId25"/>
    <p:sldId id="3441" r:id="rId26"/>
    <p:sldId id="3418" r:id="rId27"/>
    <p:sldId id="3417" r:id="rId28"/>
    <p:sldId id="3430" r:id="rId29"/>
    <p:sldId id="3431" r:id="rId30"/>
    <p:sldId id="3449" r:id="rId31"/>
    <p:sldId id="645" r:id="rId32"/>
    <p:sldId id="3458" r:id="rId33"/>
    <p:sldId id="3450" r:id="rId34"/>
    <p:sldId id="646" r:id="rId35"/>
    <p:sldId id="3468" r:id="rId36"/>
    <p:sldId id="3416" r:id="rId37"/>
    <p:sldId id="3451" r:id="rId38"/>
    <p:sldId id="3414" r:id="rId39"/>
    <p:sldId id="3434" r:id="rId40"/>
    <p:sldId id="683" r:id="rId41"/>
    <p:sldId id="3438" r:id="rId42"/>
    <p:sldId id="3437" r:id="rId43"/>
    <p:sldId id="693" r:id="rId44"/>
    <p:sldId id="694" r:id="rId45"/>
    <p:sldId id="695" r:id="rId46"/>
    <p:sldId id="3453" r:id="rId47"/>
    <p:sldId id="687" r:id="rId48"/>
    <p:sldId id="2337" r:id="rId49"/>
    <p:sldId id="3454" r:id="rId50"/>
    <p:sldId id="2348" r:id="rId51"/>
    <p:sldId id="3452" r:id="rId52"/>
    <p:sldId id="1351" r:id="rId53"/>
    <p:sldId id="3444" r:id="rId54"/>
    <p:sldId id="3460" r:id="rId55"/>
    <p:sldId id="659" r:id="rId56"/>
    <p:sldId id="3455" r:id="rId57"/>
    <p:sldId id="2516" r:id="rId58"/>
    <p:sldId id="3463" r:id="rId59"/>
    <p:sldId id="2994" r:id="rId60"/>
    <p:sldId id="3462" r:id="rId61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8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15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8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5/8/21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5/8/21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199" y="6245225"/>
            <a:ext cx="307781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0778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graph500.org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27.tiff"/><Relationship Id="rId4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9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6.jpg"/><Relationship Id="rId10" Type="http://schemas.openxmlformats.org/officeDocument/2006/relationships/hyperlink" Target="https://webstockreview.net/explore/bridge-clipart-brige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9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openxmlformats.org/officeDocument/2006/relationships/image" Target="../media/image6.jpg"/><Relationship Id="rId10" Type="http://schemas.openxmlformats.org/officeDocument/2006/relationships/hyperlink" Target="https://webstockreview.net/explore/bridge-clipart-brige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80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26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7E024-11F9-CB48-8D53-B34465615D33}"/>
              </a:ext>
            </a:extLst>
          </p:cNvPr>
          <p:cNvSpPr txBox="1"/>
          <p:nvPr/>
        </p:nvSpPr>
        <p:spPr>
          <a:xfrm>
            <a:off x="6636551" y="5770179"/>
            <a:ext cx="86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A4A07-D0B3-174E-B6B4-C0FF31112725}"/>
              </a:ext>
            </a:extLst>
          </p:cNvPr>
          <p:cNvSpPr txBox="1"/>
          <p:nvPr/>
        </p:nvSpPr>
        <p:spPr>
          <a:xfrm>
            <a:off x="27190" y="66587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C0E80-62D8-3B47-9CA4-F90C755BE96F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</p:spTree>
    <p:extLst>
      <p:ext uri="{BB962C8B-B14F-4D97-AF65-F5344CB8AC3E}">
        <p14:creationId xmlns:p14="http://schemas.microsoft.com/office/powerpoint/2010/main" val="1246482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30184" y="4475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🇱🇷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254128" y="159389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553200" y="45509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198428" y="23113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42B0C-B96A-AA40-968F-76E853B59763}"/>
              </a:ext>
            </a:extLst>
          </p:cNvPr>
          <p:cNvSpPr txBox="1"/>
          <p:nvPr/>
        </p:nvSpPr>
        <p:spPr>
          <a:xfrm>
            <a:off x="3626155" y="501893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🇦🇺</a:t>
            </a:r>
            <a:endParaRPr 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1B955-86EA-7B43-87A3-B39C633338A0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91E234-B671-A542-813A-253AA2EA6B2D}"/>
              </a:ext>
            </a:extLst>
          </p:cNvPr>
          <p:cNvSpPr/>
          <p:nvPr/>
        </p:nvSpPr>
        <p:spPr bwMode="auto">
          <a:xfrm flipH="1">
            <a:off x="1345670" y="1020565"/>
            <a:ext cx="661805" cy="45617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81049" y="127175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20459" y="288754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0135B-2F08-1E43-9347-E14718F256E9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43A7B-BB78-C34B-9339-6AF1267FA1DC}"/>
              </a:ext>
            </a:extLst>
          </p:cNvPr>
          <p:cNvSpPr/>
          <p:nvPr/>
        </p:nvSpPr>
        <p:spPr bwMode="auto">
          <a:xfrm flipH="1">
            <a:off x="1345670" y="1020565"/>
            <a:ext cx="661805" cy="45617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0882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71145-7911-0948-B2A7-8C9392ACB0C5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DA1AB6-8FDA-8F4C-A5E2-D6D540B739FA}"/>
              </a:ext>
            </a:extLst>
          </p:cNvPr>
          <p:cNvSpPr/>
          <p:nvPr/>
        </p:nvSpPr>
        <p:spPr bwMode="auto">
          <a:xfrm flipH="1">
            <a:off x="1345670" y="1020565"/>
            <a:ext cx="661805" cy="45617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0882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2756A1-6B03-1848-B914-0D30DF564BCA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2E24E-5347-B943-81F6-F684C3293A66}"/>
              </a:ext>
            </a:extLst>
          </p:cNvPr>
          <p:cNvSpPr txBox="1"/>
          <p:nvPr/>
        </p:nvSpPr>
        <p:spPr>
          <a:xfrm>
            <a:off x="7071126" y="5611797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39209-C4DC-014F-ACC7-3D223D5F5128}"/>
              </a:ext>
            </a:extLst>
          </p:cNvPr>
          <p:cNvSpPr txBox="1"/>
          <p:nvPr/>
        </p:nvSpPr>
        <p:spPr>
          <a:xfrm>
            <a:off x="113906" y="65664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248602465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18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54234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3x Taj Mahal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02C04-D085-1442-A5E8-18A627E9400D}"/>
              </a:ext>
            </a:extLst>
          </p:cNvPr>
          <p:cNvSpPr txBox="1"/>
          <p:nvPr/>
        </p:nvSpPr>
        <p:spPr>
          <a:xfrm>
            <a:off x="2075429" y="3917749"/>
            <a:ext cx="716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🇻🇦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AD0A4-DDDA-AF4F-ACF3-0D3949E06509}"/>
              </a:ext>
            </a:extLst>
          </p:cNvPr>
          <p:cNvSpPr txBox="1"/>
          <p:nvPr/>
        </p:nvSpPr>
        <p:spPr>
          <a:xfrm>
            <a:off x="3811277" y="464370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🇬🇸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DA372-DCAB-CE40-8A5C-0101DEA4B8F5}"/>
              </a:ext>
            </a:extLst>
          </p:cNvPr>
          <p:cNvSpPr txBox="1"/>
          <p:nvPr/>
        </p:nvSpPr>
        <p:spPr>
          <a:xfrm>
            <a:off x="6992662" y="12260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AC1705-026E-B84E-88FE-A70B5556BCAD}"/>
              </a:ext>
            </a:extLst>
          </p:cNvPr>
          <p:cNvSpPr txBox="1"/>
          <p:nvPr/>
        </p:nvSpPr>
        <p:spPr>
          <a:xfrm>
            <a:off x="5983921" y="143675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19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0971" y="1718441"/>
            <a:ext cx="3111059" cy="2333295"/>
          </a:xfr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IA2001_ul">
            <a:extLst>
              <a:ext uri="{FF2B5EF4-FFF2-40B4-BE49-F238E27FC236}">
                <a16:creationId xmlns:a16="http://schemas.microsoft.com/office/drawing/2014/main" id="{22926AB9-126B-9443-A789-64BC8E7AA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 bwMode="auto">
          <a:xfrm>
            <a:off x="991970" y="1849820"/>
            <a:ext cx="2892628" cy="207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5884CD-BCCF-834B-BF85-EE369B2C8877}"/>
              </a:ext>
            </a:extLst>
          </p:cNvPr>
          <p:cNvSpPr txBox="1">
            <a:spLocks/>
          </p:cNvSpPr>
          <p:nvPr/>
        </p:nvSpPr>
        <p:spPr bwMode="auto">
          <a:xfrm>
            <a:off x="515007" y="4254053"/>
            <a:ext cx="4143703" cy="182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kern="0" dirty="0"/>
              <a:t>Anomalies:</a:t>
            </a:r>
          </a:p>
          <a:p>
            <a:pPr marL="0" indent="0">
              <a:buFontTx/>
              <a:buNone/>
            </a:pPr>
            <a:r>
              <a:rPr kumimoji="0" lang="en-US" kern="0" dirty="0">
                <a:solidFill>
                  <a:schemeClr val="tx2"/>
                </a:solidFill>
              </a:rPr>
              <a:t>* </a:t>
            </a:r>
            <a:r>
              <a:rPr kumimoji="0" lang="en-US" b="1" kern="0" dirty="0">
                <a:solidFill>
                  <a:schemeClr val="tx2"/>
                </a:solidFill>
              </a:rPr>
              <a:t>Wrt our models (/ axis-scales)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CBA7D-2830-9447-AE15-BB255F3581EE}"/>
              </a:ext>
            </a:extLst>
          </p:cNvPr>
          <p:cNvSpPr txBox="1"/>
          <p:nvPr/>
        </p:nvSpPr>
        <p:spPr>
          <a:xfrm>
            <a:off x="2607879" y="203172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🇨🇳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32011F-623B-0F4D-A330-DEBB2728C213}"/>
              </a:ext>
            </a:extLst>
          </p:cNvPr>
          <p:cNvSpPr txBox="1"/>
          <p:nvPr/>
        </p:nvSpPr>
        <p:spPr>
          <a:xfrm>
            <a:off x="7710884" y="18412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🇨🇳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67949-2FD7-3C48-8A2A-D5F69CF25A66}"/>
              </a:ext>
            </a:extLst>
          </p:cNvPr>
          <p:cNvSpPr txBox="1"/>
          <p:nvPr/>
        </p:nvSpPr>
        <p:spPr>
          <a:xfrm>
            <a:off x="1797954" y="220099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🇮🇳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C18EDC-CBE4-D743-8C92-54588A652023}"/>
              </a:ext>
            </a:extLst>
          </p:cNvPr>
          <p:cNvSpPr txBox="1"/>
          <p:nvPr/>
        </p:nvSpPr>
        <p:spPr>
          <a:xfrm>
            <a:off x="5186491" y="3185775"/>
            <a:ext cx="716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🇻🇦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B5050D-57DC-604B-AF5D-F7725B0BEB72}"/>
              </a:ext>
            </a:extLst>
          </p:cNvPr>
          <p:cNvSpPr txBox="1"/>
          <p:nvPr/>
        </p:nvSpPr>
        <p:spPr>
          <a:xfrm>
            <a:off x="6407705" y="3538632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🇬🇸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23202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4497" y="1447800"/>
            <a:ext cx="4143703" cy="464820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</a:t>
            </a:r>
            <a:r>
              <a:rPr lang="en-US" b="1" dirty="0">
                <a:solidFill>
                  <a:schemeClr val="tx2"/>
                </a:solidFill>
              </a:rPr>
              <a:t>Wrt our models (/ axis-scales)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E4F7F35-C3BE-D449-A588-7EF23724AF1A}"/>
              </a:ext>
            </a:extLst>
          </p:cNvPr>
          <p:cNvSpPr txBox="1">
            <a:spLocks/>
          </p:cNvSpPr>
          <p:nvPr/>
        </p:nvSpPr>
        <p:spPr bwMode="auto">
          <a:xfrm>
            <a:off x="4648200" y="3848100"/>
            <a:ext cx="4064876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kern="0" dirty="0"/>
              <a:t>But: </a:t>
            </a:r>
            <a:r>
              <a:rPr kumimoji="0" lang="en-US" u="sng" kern="0" dirty="0"/>
              <a:t>How</a:t>
            </a:r>
            <a:r>
              <a:rPr kumimoji="0" lang="en-US" kern="0" dirty="0"/>
              <a:t> to spot rules?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2C0C1F-03D1-3240-841A-213234B5751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6350" y="2216368"/>
            <a:ext cx="331076" cy="3553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E95D9F-7F1C-4B4F-A970-DCE209E1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3248" y="3924958"/>
            <a:ext cx="667406" cy="71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0AAABE-81BA-B845-8549-9E5D00BD8316}"/>
              </a:ext>
            </a:extLst>
          </p:cNvPr>
          <p:cNvCxnSpPr/>
          <p:nvPr/>
        </p:nvCxnSpPr>
        <p:spPr bwMode="auto">
          <a:xfrm flipH="1">
            <a:off x="670910" y="2244451"/>
            <a:ext cx="2138854" cy="236909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3809987" cy="6858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Model (= pattern = rule)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99C24-119E-B646-BC9C-1C7988DF4724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483476" y="1447800"/>
                <a:ext cx="4012324" cy="4648200"/>
              </a:xfrm>
            </p:spPr>
            <p:txBody>
              <a:bodyPr wrap="square" anchor="t"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Gaussian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)∝</m:t>
                        </m:r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Linear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Polynomial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Differential eq.:</a:t>
                </a:r>
              </a:p>
              <a:p>
                <a:pPr marL="40005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399C24-119E-B646-BC9C-1C7988DF47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83476" y="1447800"/>
                <a:ext cx="4012324" cy="4648200"/>
              </a:xfrm>
              <a:blipFill>
                <a:blip r:embed="rId2"/>
                <a:stretch>
                  <a:fillRect l="-3145" t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21</a:t>
            </a:fld>
            <a:endParaRPr lang="en-US"/>
          </a:p>
        </p:txBody>
      </p:sp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E605E5B5-49C9-E549-808A-C35904D6F34E}"/>
              </a:ext>
            </a:extLst>
          </p:cNvPr>
          <p:cNvPicPr>
            <a:picLocks noGrp="1"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4906234" y="4629477"/>
            <a:ext cx="2186151" cy="1639613"/>
          </a:xfr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A594C2-FB04-3B41-91F7-92FE786B7A3E}"/>
              </a:ext>
            </a:extLst>
          </p:cNvPr>
          <p:cNvCxnSpPr>
            <a:endCxn id="5" idx="0"/>
          </p:cNvCxnSpPr>
          <p:nvPr/>
        </p:nvCxnSpPr>
        <p:spPr bwMode="auto">
          <a:xfrm>
            <a:off x="4572000" y="147145"/>
            <a:ext cx="0" cy="61012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4478F4F6-162E-A34F-8687-85DCE2FD24D6}"/>
              </a:ext>
            </a:extLst>
          </p:cNvPr>
          <p:cNvSpPr txBox="1">
            <a:spLocks/>
          </p:cNvSpPr>
          <p:nvPr/>
        </p:nvSpPr>
        <p:spPr bwMode="auto">
          <a:xfrm>
            <a:off x="4859291" y="609600"/>
            <a:ext cx="375108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kern="0" dirty="0"/>
              <a:t>model-instance</a:t>
            </a:r>
          </a:p>
        </p:txBody>
      </p:sp>
      <p:pic>
        <p:nvPicPr>
          <p:cNvPr id="14" name="Graphic 13" descr="Metronome with solid fill">
            <a:extLst>
              <a:ext uri="{FF2B5EF4-FFF2-40B4-BE49-F238E27FC236}">
                <a16:creationId xmlns:a16="http://schemas.microsoft.com/office/drawing/2014/main" id="{ED1B09A0-54D8-6B47-AE28-96635443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6618" y="4992083"/>
            <a:ext cx="914400" cy="914400"/>
          </a:xfrm>
          <a:prstGeom prst="rect">
            <a:avLst/>
          </a:prstGeom>
        </p:spPr>
      </p:pic>
      <p:pic>
        <p:nvPicPr>
          <p:cNvPr id="17" name="Picture 5" descr="CIA2001-ll-ul">
            <a:extLst>
              <a:ext uri="{FF2B5EF4-FFF2-40B4-BE49-F238E27FC236}">
                <a16:creationId xmlns:a16="http://schemas.microsoft.com/office/drawing/2014/main" id="{DBC564D5-5B29-F94C-9F7E-B40B3DC3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 bwMode="auto">
          <a:xfrm>
            <a:off x="5022173" y="3143307"/>
            <a:ext cx="1914206" cy="137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F47373-340F-E444-BCAE-140BC05AE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2621" y="3176753"/>
            <a:ext cx="1639613" cy="1248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358A38-4063-A44E-8CE5-618C321F8EAA}"/>
              </a:ext>
            </a:extLst>
          </p:cNvPr>
          <p:cNvGrpSpPr/>
          <p:nvPr/>
        </p:nvGrpSpPr>
        <p:grpSpPr>
          <a:xfrm>
            <a:off x="5054600" y="1447800"/>
            <a:ext cx="1966309" cy="1484586"/>
            <a:chOff x="5054600" y="1447800"/>
            <a:chExt cx="1966309" cy="1484586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4600" y="1447800"/>
              <a:ext cx="1966309" cy="1484586"/>
            </a:xfrm>
            <a:prstGeom prst="rect">
              <a:avLst/>
            </a:prstGeom>
            <a:noFill/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6149E9-0069-C948-AD8D-B9AA1011AFC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29637" y="1961493"/>
              <a:ext cx="457200" cy="457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83EB1A-6475-E54A-BE6B-268211173B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1269" y="1780032"/>
              <a:ext cx="820122" cy="82012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9652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models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new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2849BF-0489-8442-9E8E-89AD1F6C6E5F}"/>
              </a:ext>
            </a:extLst>
          </p:cNvPr>
          <p:cNvGrpSpPr>
            <a:grpSpLocks noChangeAspect="1"/>
          </p:cNvGrpSpPr>
          <p:nvPr/>
        </p:nvGrpSpPr>
        <p:grpSpPr>
          <a:xfrm>
            <a:off x="5520172" y="1303203"/>
            <a:ext cx="773491" cy="583995"/>
            <a:chOff x="5054600" y="1447800"/>
            <a:chExt cx="1966309" cy="1484586"/>
          </a:xfrm>
        </p:grpSpPr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339C15C3-C9C7-1347-8DD7-211C182C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1966309" cy="1484586"/>
            </a:xfrm>
            <a:prstGeom prst="rect">
              <a:avLst/>
            </a:prstGeom>
            <a:noFill/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554560-20B8-FA45-AE3C-64E96A2403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29637" y="1961493"/>
              <a:ext cx="457200" cy="457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EE84BC-26E8-954C-8A9D-1EE09F330F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1269" y="1780032"/>
              <a:ext cx="820122" cy="82012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shutterstock_104520869.jpg">
            <a:extLst>
              <a:ext uri="{FF2B5EF4-FFF2-40B4-BE49-F238E27FC236}">
                <a16:creationId xmlns:a16="http://schemas.microsoft.com/office/drawing/2014/main" id="{855EAF30-2E11-6A48-97B9-77A86389EE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14" y="2527931"/>
            <a:ext cx="582624" cy="3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D1A8BB-17F1-0748-8D05-3D4C20329B33}"/>
              </a:ext>
            </a:extLst>
          </p:cNvPr>
          <p:cNvGrpSpPr>
            <a:grpSpLocks noChangeAspect="1"/>
          </p:cNvGrpSpPr>
          <p:nvPr/>
        </p:nvGrpSpPr>
        <p:grpSpPr>
          <a:xfrm>
            <a:off x="5520172" y="1303203"/>
            <a:ext cx="773491" cy="583995"/>
            <a:chOff x="5054600" y="1447800"/>
            <a:chExt cx="1966309" cy="1484586"/>
          </a:xfrm>
        </p:grpSpPr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41D4E555-2DA4-7043-8B2F-B247BCE8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1966309" cy="1484586"/>
            </a:xfrm>
            <a:prstGeom prst="rect">
              <a:avLst/>
            </a:prstGeom>
            <a:noFill/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B1AD49-80FD-CD49-9EBE-A9EE9B2B6E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29637" y="1961493"/>
              <a:ext cx="457200" cy="457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62EE5D2-8214-3C4C-8A3D-1DD063453F9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1269" y="1780032"/>
              <a:ext cx="820122" cy="82012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 descr="shutterstock_104520869.jpg">
            <a:extLst>
              <a:ext uri="{FF2B5EF4-FFF2-40B4-BE49-F238E27FC236}">
                <a16:creationId xmlns:a16="http://schemas.microsoft.com/office/drawing/2014/main" id="{DA99656F-B3FC-7643-AB2E-2C02CD519E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14" y="2527931"/>
            <a:ext cx="582624" cy="3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Metronome with solid fill">
            <a:extLst>
              <a:ext uri="{FF2B5EF4-FFF2-40B4-BE49-F238E27FC236}">
                <a16:creationId xmlns:a16="http://schemas.microsoft.com/office/drawing/2014/main" id="{FCD01428-7952-ED4B-B960-396E67E2E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3000" y="4115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9FF099-3039-BB4B-BAE5-DCDB19D39897}"/>
              </a:ext>
            </a:extLst>
          </p:cNvPr>
          <p:cNvGrpSpPr>
            <a:grpSpLocks noChangeAspect="1"/>
          </p:cNvGrpSpPr>
          <p:nvPr/>
        </p:nvGrpSpPr>
        <p:grpSpPr>
          <a:xfrm>
            <a:off x="5520172" y="1303203"/>
            <a:ext cx="773491" cy="583995"/>
            <a:chOff x="5054600" y="1447800"/>
            <a:chExt cx="1966309" cy="1484586"/>
          </a:xfrm>
        </p:grpSpPr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674B065C-A261-C740-8BA6-1F897CA5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1966309" cy="1484586"/>
            </a:xfrm>
            <a:prstGeom prst="rect">
              <a:avLst/>
            </a:prstGeom>
            <a:noFill/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9A60C4-E37E-9B45-8F79-4D7D748C1F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29637" y="1961493"/>
              <a:ext cx="457200" cy="457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F03848-3945-ED49-99A1-4EDE723E94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41269" y="1780032"/>
              <a:ext cx="820122" cy="820122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shutterstock_104520869.jpg">
            <a:extLst>
              <a:ext uri="{FF2B5EF4-FFF2-40B4-BE49-F238E27FC236}">
                <a16:creationId xmlns:a16="http://schemas.microsoft.com/office/drawing/2014/main" id="{885CB50A-F71B-6B4F-A7E3-C75141762D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14" y="2527931"/>
            <a:ext cx="582624" cy="3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models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models/models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new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6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compression is great – but …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8E4A-67E7-D345-B08F-E01E067E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</a:t>
            </a:r>
            <a:r>
              <a:rPr lang="en-US" altLang="en-US" u="sng" dirty="0">
                <a:ea typeface="ＭＳ Ｐゴシック" panose="020B0600070205080204" pitchFamily="34" charset="-128"/>
              </a:rPr>
              <a:t>optimal</a:t>
            </a:r>
            <a:r>
              <a:rPr lang="en-US" altLang="en-US" dirty="0">
                <a:ea typeface="ＭＳ Ｐゴシック" panose="020B0600070205080204" pitchFamily="34" charset="-128"/>
              </a:rPr>
              <a:t>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  <p:extLst>
      <p:ext uri="{BB962C8B-B14F-4D97-AF65-F5344CB8AC3E}">
        <p14:creationId xmlns:p14="http://schemas.microsoft.com/office/powerpoint/2010/main" val="26925027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33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models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34</a:t>
            </a:fld>
            <a:endParaRPr lang="en-US" altLang="en-US" sz="1400" u="none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EA033A-DBD5-F744-A11A-1CB51F2B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42593"/>
            <a:ext cx="1147416" cy="878928"/>
          </a:xfrm>
          <a:prstGeom prst="rect">
            <a:avLst/>
          </a:prstGeom>
          <a:noFill/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47532DA-D939-9748-A83C-C8E834D9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24521" y="3142593"/>
            <a:ext cx="1171905" cy="87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395AE-C0CA-7348-87D7-3AF2FB998553}"/>
              </a:ext>
            </a:extLst>
          </p:cNvPr>
          <p:cNvSpPr txBox="1"/>
          <p:nvPr/>
        </p:nvSpPr>
        <p:spPr>
          <a:xfrm>
            <a:off x="7220185" y="32281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Clarification: compression is possible…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 for a fixed set of models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35</a:t>
            </a:fld>
            <a:endParaRPr lang="en-US" altLang="en-US" sz="1400" u="none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06C767-E82B-AB46-96B2-FCF075C4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83" y="3142593"/>
            <a:ext cx="1147416" cy="878928"/>
          </a:xfrm>
          <a:prstGeom prst="rect">
            <a:avLst/>
          </a:prstGeom>
          <a:noFill/>
        </p:spPr>
      </p:pic>
      <p:pic>
        <p:nvPicPr>
          <p:cNvPr id="12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125267E-670D-2348-BA22-5A0D60EB1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74704" y="3142593"/>
            <a:ext cx="1171905" cy="87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BD2234-1EF4-7744-ADD9-9CDB7BD755AD}"/>
              </a:ext>
            </a:extLst>
          </p:cNvPr>
          <p:cNvSpPr txBox="1"/>
          <p:nvPr/>
        </p:nvSpPr>
        <p:spPr>
          <a:xfrm>
            <a:off x="5290859" y="342702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C7CC83-25C1-0140-BB85-9414CD50DAC7}"/>
              </a:ext>
            </a:extLst>
          </p:cNvPr>
          <p:cNvSpPr/>
          <p:nvPr/>
        </p:nvSpPr>
        <p:spPr bwMode="auto">
          <a:xfrm>
            <a:off x="3869599" y="3026979"/>
            <a:ext cx="3540194" cy="1334814"/>
          </a:xfrm>
          <a:prstGeom prst="roundRect">
            <a:avLst/>
          </a:prstGeom>
          <a:solidFill>
            <a:schemeClr val="bg2">
              <a:alpha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044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models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new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(surprising)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2690648"/>
            <a:ext cx="8618483" cy="2249214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models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new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44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45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46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97816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 dirty="0"/>
              <a:t> the </a:t>
            </a:r>
            <a:r>
              <a:rPr lang="en-US" altLang="en-US" u="none" dirty="0">
                <a:solidFill>
                  <a:schemeClr val="tx2"/>
                </a:solidFill>
              </a:rPr>
              <a:t>red </a:t>
            </a:r>
            <a:r>
              <a:rPr lang="en-US" altLang="en-US" u="none" dirty="0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 dirty="0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 dirty="0"/>
              <a:t> 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9426B16-E4EF-2A49-AFA0-F634088D5E86}"/>
              </a:ext>
            </a:extLst>
          </p:cNvPr>
          <p:cNvSpPr/>
          <p:nvPr/>
        </p:nvSpPr>
        <p:spPr bwMode="auto">
          <a:xfrm>
            <a:off x="870189" y="5060950"/>
            <a:ext cx="1179328" cy="118745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47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" y="2057400"/>
            <a:ext cx="4114799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 dirty="0"/>
              <a:t> the </a:t>
            </a:r>
            <a:r>
              <a:rPr lang="en-US" altLang="en-US" u="none" dirty="0">
                <a:solidFill>
                  <a:schemeClr val="tx2"/>
                </a:solidFill>
              </a:rPr>
              <a:t>red </a:t>
            </a:r>
            <a:r>
              <a:rPr lang="en-US" altLang="en-US" u="none" dirty="0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 dirty="0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 dirty="0"/>
              <a:t> 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1600" dirty="0" err="1">
                <a:latin typeface="+mn-lt"/>
              </a:rPr>
              <a:t>math.yale.edu</a:t>
            </a:r>
            <a:endParaRPr lang="en-US" sz="1600" dirty="0">
              <a:latin typeface="+mn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12B28-54E6-B24D-9386-1C84B10A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79" y="4613660"/>
            <a:ext cx="1130300" cy="844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0E60FF-D0FB-434E-972B-745487769337}"/>
              </a:ext>
            </a:extLst>
          </p:cNvPr>
          <p:cNvSpPr txBox="1"/>
          <p:nvPr/>
        </p:nvSpPr>
        <p:spPr>
          <a:xfrm>
            <a:off x="2362489" y="5791200"/>
            <a:ext cx="138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+mn-lt"/>
              </a:rPr>
              <a:t>en.wikipedia.org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FA20C-0C15-3844-89E2-0F1F9035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BFAE6-7537-3D42-8876-7AEEE9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8EC1-513C-2844-82AB-9631ADD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1CC-4E2F-DF4A-A10E-004BB00D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&lt;-&gt; points &lt;-&gt; time-series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F8FD-DDF1-1F4F-B06A-254FFC47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F02F-B1B7-334F-8BE3-3416964D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970A-FB7A-5D41-B8B6-876F268A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0407-D7E5-334F-A1BF-6DDA165F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21281AF-4D8C-9B43-9388-695D1973E792}"/>
              </a:ext>
            </a:extLst>
          </p:cNvPr>
          <p:cNvSpPr/>
          <p:nvPr/>
        </p:nvSpPr>
        <p:spPr bwMode="auto">
          <a:xfrm>
            <a:off x="168166" y="609600"/>
            <a:ext cx="8734096" cy="5638800"/>
          </a:xfrm>
          <a:prstGeom prst="bracketPair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51;gd6d94ea843_0_90" descr="1_2">
            <a:extLst>
              <a:ext uri="{FF2B5EF4-FFF2-40B4-BE49-F238E27FC236}">
                <a16:creationId xmlns:a16="http://schemas.microsoft.com/office/drawing/2014/main" id="{72E7EE8E-4114-ED41-8C22-F3F061B1A4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" y="3347767"/>
            <a:ext cx="1143000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7;gd6d94ea843_0_90">
            <a:extLst>
              <a:ext uri="{FF2B5EF4-FFF2-40B4-BE49-F238E27FC236}">
                <a16:creationId xmlns:a16="http://schemas.microsoft.com/office/drawing/2014/main" id="{2859C380-F2EE-2A4F-8811-FE3C24342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61" y="3196021"/>
            <a:ext cx="1931277" cy="1364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264351D-1BB3-8847-BADF-B2187D9F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62" y="3196021"/>
            <a:ext cx="3440938" cy="136415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921201F6-2C5E-D847-BD50-EDA014241E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68019" y="4190844"/>
            <a:ext cx="595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  <a:cs typeface="Gill Sans" panose="020B0502020104020203" pitchFamily="34" charset="-79"/>
              </a:rPr>
              <a:t>time</a:t>
            </a:r>
          </a:p>
        </p:txBody>
      </p:sp>
      <p:pic>
        <p:nvPicPr>
          <p:cNvPr id="13" name="Picture 12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B559AC11-6EFA-5D4F-9DDA-DC12C73EF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3378904" y="5354557"/>
            <a:ext cx="789590" cy="73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FD22D-CF62-9B4F-B9E8-327F52A50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936" y="5279479"/>
            <a:ext cx="789589" cy="7895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4142A-0CAA-3F47-9AA3-7DAFC9214AB2}"/>
              </a:ext>
            </a:extLst>
          </p:cNvPr>
          <p:cNvCxnSpPr/>
          <p:nvPr/>
        </p:nvCxnSpPr>
        <p:spPr bwMode="auto">
          <a:xfrm>
            <a:off x="6202016" y="4431821"/>
            <a:ext cx="126649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5" name="Picture 4" descr="linear">
            <a:extLst>
              <a:ext uri="{FF2B5EF4-FFF2-40B4-BE49-F238E27FC236}">
                <a16:creationId xmlns:a16="http://schemas.microsoft.com/office/drawing/2014/main" id="{496A1DAF-D868-834C-8ABF-8B76B1A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3317" y="2055541"/>
            <a:ext cx="1931276" cy="104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952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D0A6EC15-2A12-3648-BE65-6B7957CA0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36" y="4177725"/>
            <a:ext cx="2745071" cy="167835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090041"/>
            <a:ext cx="8618483" cy="1849821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52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53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6063649" y="-11688"/>
            <a:ext cx="16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royalsociety.org</a:t>
            </a:r>
            <a:endParaRPr lang="en-US" sz="1800" dirty="0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E41A9-221F-0846-A84F-8CC34C2C7BBB}"/>
              </a:ext>
            </a:extLst>
          </p:cNvPr>
          <p:cNvGrpSpPr/>
          <p:nvPr/>
        </p:nvGrpSpPr>
        <p:grpSpPr>
          <a:xfrm>
            <a:off x="89019" y="3523380"/>
            <a:ext cx="4999983" cy="2757197"/>
            <a:chOff x="89019" y="3523380"/>
            <a:chExt cx="4999983" cy="2757197"/>
          </a:xfrm>
        </p:grpSpPr>
        <p:pic>
          <p:nvPicPr>
            <p:cNvPr id="19" name="Picture 4" descr="linear">
              <a:extLst>
                <a:ext uri="{FF2B5EF4-FFF2-40B4-BE49-F238E27FC236}">
                  <a16:creationId xmlns:a16="http://schemas.microsoft.com/office/drawing/2014/main" id="{800BE086-D44C-804C-B854-C9975224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800" y="4078276"/>
              <a:ext cx="4345202" cy="18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テキスト ボックス 13">
              <a:extLst>
                <a:ext uri="{FF2B5EF4-FFF2-40B4-BE49-F238E27FC236}">
                  <a16:creationId xmlns:a16="http://schemas.microsoft.com/office/drawing/2014/main" id="{63BEAC2A-57A8-0346-B353-07E312B344FC}"/>
                </a:ext>
              </a:extLst>
            </p:cNvPr>
            <p:cNvSpPr txBox="1"/>
            <p:nvPr/>
          </p:nvSpPr>
          <p:spPr>
            <a:xfrm>
              <a:off x="2467642" y="5818912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Time t</a:t>
              </a:r>
              <a:endParaRPr kumimoji="1" lang="ja-JP" altLang="en-US" sz="2400" dirty="0"/>
            </a:p>
          </p:txBody>
        </p:sp>
        <p:pic>
          <p:nvPicPr>
            <p:cNvPr id="22" name="図 21" descr="CodeCogsEqn (4).pdf">
              <a:extLst>
                <a:ext uri="{FF2B5EF4-FFF2-40B4-BE49-F238E27FC236}">
                  <a16:creationId xmlns:a16="http://schemas.microsoft.com/office/drawing/2014/main" id="{D0DD166C-AD07-AE4D-902A-E0F27B157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4158" r="4075"/>
            <a:stretch/>
          </p:blipFill>
          <p:spPr>
            <a:xfrm>
              <a:off x="89019" y="4216002"/>
              <a:ext cx="562299" cy="655911"/>
            </a:xfrm>
            <a:prstGeom prst="rect">
              <a:avLst/>
            </a:prstGeom>
          </p:spPr>
        </p:pic>
        <p:sp>
          <p:nvSpPr>
            <p:cNvPr id="24" name="テキスト ボックス 9">
              <a:extLst>
                <a:ext uri="{FF2B5EF4-FFF2-40B4-BE49-F238E27FC236}">
                  <a16:creationId xmlns:a16="http://schemas.microsoft.com/office/drawing/2014/main" id="{31A280DC-5E7D-6646-B713-BDDF029D57C2}"/>
                </a:ext>
              </a:extLst>
            </p:cNvPr>
            <p:cNvSpPr txBox="1"/>
            <p:nvPr/>
          </p:nvSpPr>
          <p:spPr>
            <a:xfrm>
              <a:off x="999045" y="3523380"/>
              <a:ext cx="26859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Time-series plot</a:t>
              </a:r>
              <a:endParaRPr kumimoji="1"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54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~SIR]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15270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[A3’) Look at the data]</a:t>
            </a: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685800" y="3537603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4334887" y="3483228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models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new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19" name="Google Shape;165;p2">
            <a:extLst>
              <a:ext uri="{FF2B5EF4-FFF2-40B4-BE49-F238E27FC236}">
                <a16:creationId xmlns:a16="http://schemas.microsoft.com/office/drawing/2014/main" id="{B5D91D04-FDA4-BF41-BC09-F7E262E83ED6}"/>
              </a:ext>
            </a:extLst>
          </p:cNvPr>
          <p:cNvSpPr txBox="1">
            <a:spLocks/>
          </p:cNvSpPr>
          <p:nvPr/>
        </p:nvSpPr>
        <p:spPr bwMode="auto">
          <a:xfrm>
            <a:off x="1093077" y="1524000"/>
            <a:ext cx="754642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indent="-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endParaRPr kumimoji="0" lang="en-US" kern="0" dirty="0"/>
          </a:p>
          <a:p>
            <a:r>
              <a:rPr kumimoji="0" lang="en-US" kern="0" dirty="0"/>
              <a:t>Prof. R.K. Agrawal </a:t>
            </a:r>
          </a:p>
          <a:p>
            <a:endParaRPr kumimoji="0" lang="en-US" kern="0" dirty="0"/>
          </a:p>
          <a:p>
            <a:r>
              <a:rPr kumimoji="0" lang="en-US" kern="0" dirty="0"/>
              <a:t>Prof. P. Krishna Reddy</a:t>
            </a:r>
          </a:p>
          <a:p>
            <a:pPr marL="0" indent="0">
              <a:buNone/>
            </a:pPr>
            <a:endParaRPr kumimoji="0" lang="en-US" kern="0" dirty="0"/>
          </a:p>
          <a:p>
            <a:r>
              <a:rPr kumimoji="0" lang="en-US" kern="0" dirty="0"/>
              <a:t>Prof. Jaideep Srivastava </a:t>
            </a:r>
          </a:p>
          <a:p>
            <a:pPr marL="0" indent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None/>
            </a:pPr>
            <a:endParaRPr kumimoji="0" lang="en-US" kern="0" dirty="0"/>
          </a:p>
          <a:p>
            <a:pPr indent="-1397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endParaRPr kumimoji="0"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BA9C-F266-C346-B0E0-74D61964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6" y="1572173"/>
            <a:ext cx="985228" cy="115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14B67-5026-7545-9AA4-A171B191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66" y="2997092"/>
            <a:ext cx="987752" cy="987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25C07-8E95-A14B-A0FC-ED3AE1DFD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33" b="39278"/>
          <a:stretch/>
        </p:blipFill>
        <p:spPr>
          <a:xfrm>
            <a:off x="6256066" y="4257129"/>
            <a:ext cx="987752" cy="1056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57943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9" y="2293793"/>
            <a:ext cx="1017928" cy="123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80" y="2311184"/>
            <a:ext cx="1231693" cy="1231693"/>
          </a:xfrm>
          <a:prstGeom prst="rect">
            <a:avLst/>
          </a:prstGeom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976391" y="2293794"/>
            <a:ext cx="1323818" cy="1231693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35" y="3640831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018195" y="4244876"/>
            <a:ext cx="1517722" cy="80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379" y="3773833"/>
            <a:ext cx="582624" cy="38963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34159" y="4043407"/>
            <a:ext cx="1150685" cy="115068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F9BF60-2A70-404F-A60D-C5408A8E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554" y="4163463"/>
            <a:ext cx="2312494" cy="1279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65C73-7F71-EF48-B6A1-78A7D7FF60B4}"/>
              </a:ext>
            </a:extLst>
          </p:cNvPr>
          <p:cNvCxnSpPr>
            <a:cxnSpLocks/>
          </p:cNvCxnSpPr>
          <p:nvPr/>
        </p:nvCxnSpPr>
        <p:spPr bwMode="auto">
          <a:xfrm>
            <a:off x="3026978" y="2196662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AAB52-2D79-724F-8375-D0BC2E6341F4}"/>
              </a:ext>
            </a:extLst>
          </p:cNvPr>
          <p:cNvCxnSpPr>
            <a:cxnSpLocks/>
          </p:cNvCxnSpPr>
          <p:nvPr/>
        </p:nvCxnSpPr>
        <p:spPr bwMode="auto">
          <a:xfrm>
            <a:off x="5975130" y="2154067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93EA2F-64AD-1443-A187-7E27FD391BF1}"/>
              </a:ext>
            </a:extLst>
          </p:cNvPr>
          <p:cNvSpPr/>
          <p:nvPr/>
        </p:nvSpPr>
        <p:spPr bwMode="auto">
          <a:xfrm>
            <a:off x="2175643" y="4519448"/>
            <a:ext cx="252248" cy="22568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0346-FE56-7D4A-BFEA-1ACCEFD02A52}"/>
              </a:ext>
            </a:extLst>
          </p:cNvPr>
          <p:cNvSpPr txBox="1"/>
          <p:nvPr/>
        </p:nvSpPr>
        <p:spPr>
          <a:xfrm>
            <a:off x="403511" y="169437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Patterns &lt;-&gt; anomalies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8FDB3-A342-E54D-A5E4-629D6886C9FA}"/>
              </a:ext>
            </a:extLst>
          </p:cNvPr>
          <p:cNvSpPr txBox="1"/>
          <p:nvPr/>
        </p:nvSpPr>
        <p:spPr>
          <a:xfrm>
            <a:off x="3651716" y="163883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Rep.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A1C0-A992-054B-A50B-D8172B978497}"/>
              </a:ext>
            </a:extLst>
          </p:cNvPr>
          <p:cNvSpPr txBox="1"/>
          <p:nvPr/>
        </p:nvSpPr>
        <p:spPr>
          <a:xfrm>
            <a:off x="6202016" y="1700391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Cross-disciplinarity</a:t>
            </a: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9" y="2293793"/>
            <a:ext cx="1017928" cy="123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80" y="2311184"/>
            <a:ext cx="1231693" cy="1231693"/>
          </a:xfrm>
          <a:prstGeom prst="rect">
            <a:avLst/>
          </a:prstGeom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976391" y="2293794"/>
            <a:ext cx="1323818" cy="1231693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35" y="3640831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018195" y="4244876"/>
            <a:ext cx="1517722" cy="80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379" y="3773833"/>
            <a:ext cx="582624" cy="38963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34159" y="4043407"/>
            <a:ext cx="1150685" cy="115068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F9BF60-2A70-404F-A60D-C5408A8E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554" y="4163463"/>
            <a:ext cx="2312494" cy="1279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65C73-7F71-EF48-B6A1-78A7D7FF60B4}"/>
              </a:ext>
            </a:extLst>
          </p:cNvPr>
          <p:cNvCxnSpPr>
            <a:cxnSpLocks/>
          </p:cNvCxnSpPr>
          <p:nvPr/>
        </p:nvCxnSpPr>
        <p:spPr bwMode="auto">
          <a:xfrm>
            <a:off x="3026978" y="2196662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AAB52-2D79-724F-8375-D0BC2E6341F4}"/>
              </a:ext>
            </a:extLst>
          </p:cNvPr>
          <p:cNvCxnSpPr>
            <a:cxnSpLocks/>
          </p:cNvCxnSpPr>
          <p:nvPr/>
        </p:nvCxnSpPr>
        <p:spPr bwMode="auto">
          <a:xfrm>
            <a:off x="5975130" y="2154067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93EA2F-64AD-1443-A187-7E27FD391BF1}"/>
              </a:ext>
            </a:extLst>
          </p:cNvPr>
          <p:cNvSpPr/>
          <p:nvPr/>
        </p:nvSpPr>
        <p:spPr bwMode="auto">
          <a:xfrm>
            <a:off x="2175643" y="4519448"/>
            <a:ext cx="252248" cy="22568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0346-FE56-7D4A-BFEA-1ACCEFD02A52}"/>
              </a:ext>
            </a:extLst>
          </p:cNvPr>
          <p:cNvSpPr txBox="1"/>
          <p:nvPr/>
        </p:nvSpPr>
        <p:spPr>
          <a:xfrm>
            <a:off x="403511" y="169437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Patterns &lt;-&gt; anomalies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8FDB3-A342-E54D-A5E4-629D6886C9FA}"/>
              </a:ext>
            </a:extLst>
          </p:cNvPr>
          <p:cNvSpPr txBox="1"/>
          <p:nvPr/>
        </p:nvSpPr>
        <p:spPr>
          <a:xfrm>
            <a:off x="3651716" y="163883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Rep.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A1C0-A992-054B-A50B-D8172B978497}"/>
              </a:ext>
            </a:extLst>
          </p:cNvPr>
          <p:cNvSpPr txBox="1"/>
          <p:nvPr/>
        </p:nvSpPr>
        <p:spPr>
          <a:xfrm>
            <a:off x="6202016" y="1700391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Cross-disciplinarity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C80B7-3DAE-AB49-8437-2999E0DF269F}"/>
              </a:ext>
            </a:extLst>
          </p:cNvPr>
          <p:cNvSpPr txBox="1"/>
          <p:nvPr/>
        </p:nvSpPr>
        <p:spPr>
          <a:xfrm>
            <a:off x="2128967" y="384718"/>
            <a:ext cx="4775667" cy="1200329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99977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64876" cy="2247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But: </a:t>
            </a:r>
            <a:r>
              <a:rPr lang="en-US" u="sng" dirty="0"/>
              <a:t>How</a:t>
            </a:r>
            <a:r>
              <a:rPr lang="en-US" dirty="0"/>
              <a:t> to spot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13167</TotalTime>
  <Words>2502</Words>
  <Application>Microsoft Macintosh PowerPoint</Application>
  <PresentationFormat>On-screen Show (4:3)</PresentationFormat>
  <Paragraphs>478</Paragraphs>
  <Slides>60</Slides>
  <Notes>10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  <vt:variant>
        <vt:lpstr>Custom Shows</vt:lpstr>
      </vt:variant>
      <vt:variant>
        <vt:i4>1</vt:i4>
      </vt:variant>
    </vt:vector>
  </HeadingPairs>
  <TitlesOfParts>
    <vt:vector size="65" baseType="lpstr">
      <vt:lpstr>Arial</vt:lpstr>
      <vt:lpstr>Cambria Math</vt:lpstr>
      <vt:lpstr>Times New Roman</vt:lpstr>
      <vt:lpstr>template</vt:lpstr>
      <vt:lpstr>Anomaly detection in graphs - past, present and future.</vt:lpstr>
      <vt:lpstr>Roadmap</vt:lpstr>
      <vt:lpstr>Future – parting thoughts</vt:lpstr>
      <vt:lpstr>Future – parting thoughts</vt:lpstr>
      <vt:lpstr>Graphs &lt;-&gt; points &lt;-&gt; time-series</vt:lpstr>
      <vt:lpstr>Q1) definition</vt:lpstr>
      <vt:lpstr>Q1) definition</vt:lpstr>
      <vt:lpstr>Q1) definition</vt:lpstr>
      <vt:lpstr>Q1: rules?</vt:lpstr>
      <vt:lpstr>Q1: rules?</vt:lpstr>
      <vt:lpstr>Q1: rules?</vt:lpstr>
      <vt:lpstr>Q1: rules?</vt:lpstr>
      <vt:lpstr>Q1) rules?</vt:lpstr>
      <vt:lpstr>Q1) rules?</vt:lpstr>
      <vt:lpstr>Q1) rules?</vt:lpstr>
      <vt:lpstr>Q1) rules?</vt:lpstr>
      <vt:lpstr>Q1) rules?</vt:lpstr>
      <vt:lpstr>Q1) rules</vt:lpstr>
      <vt:lpstr>Q1) rules</vt:lpstr>
      <vt:lpstr>Q1) definition</vt:lpstr>
      <vt:lpstr>Model (= pattern = rule)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compression is great – but …</vt:lpstr>
      <vt:lpstr>… optimal compression is undecidable!</vt:lpstr>
      <vt:lpstr>… optimal compression is undecidable!</vt:lpstr>
      <vt:lpstr>… optimal compression is undecidable!</vt:lpstr>
      <vt:lpstr>Clarification: compression is possible…</vt:lpstr>
      <vt:lpstr>Roadmap</vt:lpstr>
      <vt:lpstr>Future – parting thoughts</vt:lpstr>
      <vt:lpstr>Examples of (surprising)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Future – parting thoughts</vt:lpstr>
      <vt:lpstr>Thanks</vt:lpstr>
      <vt:lpstr>Thanks</vt:lpstr>
      <vt:lpstr>Conclusions</vt:lpstr>
      <vt:lpstr>Conclusions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2011</cp:revision>
  <cp:lastPrinted>2016-06-19T14:14:08Z</cp:lastPrinted>
  <dcterms:created xsi:type="dcterms:W3CDTF">2017-06-13T01:24:20Z</dcterms:created>
  <dcterms:modified xsi:type="dcterms:W3CDTF">2021-05-09T00:12:05Z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